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handoutMasterIdLst>
    <p:handoutMasterId r:id="rId24"/>
  </p:handoutMasterIdLst>
  <p:sldIdLst>
    <p:sldId id="366" r:id="rId2"/>
    <p:sldId id="367" r:id="rId3"/>
    <p:sldId id="368" r:id="rId4"/>
    <p:sldId id="350" r:id="rId5"/>
    <p:sldId id="351" r:id="rId6"/>
    <p:sldId id="364" r:id="rId7"/>
    <p:sldId id="283" r:id="rId8"/>
    <p:sldId id="342" r:id="rId9"/>
    <p:sldId id="349" r:id="rId10"/>
    <p:sldId id="346" r:id="rId11"/>
    <p:sldId id="311" r:id="rId12"/>
    <p:sldId id="326" r:id="rId13"/>
    <p:sldId id="345" r:id="rId14"/>
    <p:sldId id="348" r:id="rId15"/>
    <p:sldId id="334" r:id="rId16"/>
    <p:sldId id="336" r:id="rId17"/>
    <p:sldId id="294" r:id="rId18"/>
    <p:sldId id="362" r:id="rId19"/>
    <p:sldId id="361" r:id="rId20"/>
    <p:sldId id="363" r:id="rId21"/>
    <p:sldId id="365" r:id="rId22"/>
    <p:sldId id="321" r:id="rId2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00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 autoAdjust="0"/>
    <p:restoredTop sz="94643"/>
  </p:normalViewPr>
  <p:slideViewPr>
    <p:cSldViewPr>
      <p:cViewPr varScale="1">
        <p:scale>
          <a:sx n="90" d="100"/>
          <a:sy n="90" d="100"/>
        </p:scale>
        <p:origin x="20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680" y="-90"/>
      </p:cViewPr>
      <p:guideLst>
        <p:guide orient="horz" pos="2304"/>
        <p:guide pos="30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6646E-2279-490F-ABBC-DAA0D164A8E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82B23-5FA9-4CD8-80C0-89F423D89136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Spatial Data</a:t>
          </a:r>
        </a:p>
      </dgm:t>
    </dgm:pt>
    <dgm:pt modelId="{BC6E2798-D3BF-4FDA-BC0E-6D32467CAE37}" type="parTrans" cxnId="{F3359658-AB79-4AE0-9690-DF6D2ADCC43E}">
      <dgm:prSet/>
      <dgm:spPr/>
      <dgm:t>
        <a:bodyPr/>
        <a:lstStyle/>
        <a:p>
          <a:endParaRPr lang="en-US"/>
        </a:p>
      </dgm:t>
    </dgm:pt>
    <dgm:pt modelId="{EF8AD095-15E1-4C98-9F6A-598DB6953DEB}" type="sibTrans" cxnId="{F3359658-AB79-4AE0-9690-DF6D2ADCC43E}">
      <dgm:prSet/>
      <dgm:spPr/>
      <dgm:t>
        <a:bodyPr/>
        <a:lstStyle/>
        <a:p>
          <a:endParaRPr lang="en-US"/>
        </a:p>
      </dgm:t>
    </dgm:pt>
    <dgm:pt modelId="{15B6349F-8343-434C-8A5F-3962F146E637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Map categories (e.g. Roads, Real Estate) </a:t>
          </a:r>
        </a:p>
      </dgm:t>
    </dgm:pt>
    <dgm:pt modelId="{F4AAF74E-9226-431C-BF6C-B6A60AE7E813}" type="parTrans" cxnId="{58E9001C-A237-4351-87C3-938BD5C30419}">
      <dgm:prSet/>
      <dgm:spPr/>
      <dgm:t>
        <a:bodyPr/>
        <a:lstStyle/>
        <a:p>
          <a:endParaRPr lang="en-US"/>
        </a:p>
      </dgm:t>
    </dgm:pt>
    <dgm:pt modelId="{9347D181-F24D-4FBF-82FE-6035F10B3F69}" type="sibTrans" cxnId="{58E9001C-A237-4351-87C3-938BD5C30419}">
      <dgm:prSet/>
      <dgm:spPr/>
      <dgm:t>
        <a:bodyPr/>
        <a:lstStyle/>
        <a:p>
          <a:endParaRPr lang="en-US"/>
        </a:p>
      </dgm:t>
    </dgm:pt>
    <dgm:pt modelId="{55F3DFAC-5DBE-4FBC-B5F8-0C98FEF34CD3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Data base</a:t>
          </a:r>
        </a:p>
      </dgm:t>
    </dgm:pt>
    <dgm:pt modelId="{5BDD0A61-90C6-4669-860F-A6D3B544EE3D}" type="parTrans" cxnId="{A2225782-C87E-4174-8001-4C14F198A978}">
      <dgm:prSet/>
      <dgm:spPr/>
      <dgm:t>
        <a:bodyPr/>
        <a:lstStyle/>
        <a:p>
          <a:endParaRPr lang="en-US"/>
        </a:p>
      </dgm:t>
    </dgm:pt>
    <dgm:pt modelId="{76C4F7D6-11B6-4025-96C6-80A862812ADE}" type="sibTrans" cxnId="{A2225782-C87E-4174-8001-4C14F198A978}">
      <dgm:prSet/>
      <dgm:spPr/>
      <dgm:t>
        <a:bodyPr/>
        <a:lstStyle/>
        <a:p>
          <a:endParaRPr lang="en-US"/>
        </a:p>
      </dgm:t>
    </dgm:pt>
    <dgm:pt modelId="{C3A571A8-F78A-4FA8-9DB3-7F9CD18753C8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Class, Speed limit, Surface type</a:t>
          </a:r>
        </a:p>
      </dgm:t>
    </dgm:pt>
    <dgm:pt modelId="{EEA40D6C-6AAE-4A02-BD95-853787533918}" type="parTrans" cxnId="{DAB6F2B3-8541-4F0D-A03A-4FDA19348E85}">
      <dgm:prSet/>
      <dgm:spPr/>
      <dgm:t>
        <a:bodyPr/>
        <a:lstStyle/>
        <a:p>
          <a:endParaRPr lang="en-US"/>
        </a:p>
      </dgm:t>
    </dgm:pt>
    <dgm:pt modelId="{23FC6267-D8D1-4443-BF6F-AD855A3755FC}" type="sibTrans" cxnId="{DAB6F2B3-8541-4F0D-A03A-4FDA19348E85}">
      <dgm:prSet/>
      <dgm:spPr/>
      <dgm:t>
        <a:bodyPr/>
        <a:lstStyle/>
        <a:p>
          <a:endParaRPr lang="en-US"/>
        </a:p>
      </dgm:t>
    </dgm:pt>
    <dgm:pt modelId="{19BA7DC4-2848-40B6-9053-6C04B13063E8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Analysisi</a:t>
          </a:r>
          <a:r>
            <a:rPr lang="en-US" sz="2000" b="1" dirty="0" err="1">
              <a:solidFill>
                <a:schemeClr val="tx1"/>
              </a:solidFill>
            </a:rPr>
            <a:t>nterface</a:t>
          </a:r>
          <a:endParaRPr lang="en-US" sz="2000" b="1" dirty="0">
            <a:solidFill>
              <a:schemeClr val="tx1"/>
            </a:solidFill>
          </a:endParaRPr>
        </a:p>
      </dgm:t>
    </dgm:pt>
    <dgm:pt modelId="{ABFAFAEE-C637-4AC9-8FFA-379E91D5299C}" type="parTrans" cxnId="{307477D2-7E7A-45D6-A74F-DE187677A545}">
      <dgm:prSet/>
      <dgm:spPr/>
      <dgm:t>
        <a:bodyPr/>
        <a:lstStyle/>
        <a:p>
          <a:endParaRPr lang="en-US"/>
        </a:p>
      </dgm:t>
    </dgm:pt>
    <dgm:pt modelId="{BB9FF8C0-F993-4928-BAF8-4B8FA6313E17}" type="sibTrans" cxnId="{307477D2-7E7A-45D6-A74F-DE187677A545}">
      <dgm:prSet/>
      <dgm:spPr/>
      <dgm:t>
        <a:bodyPr/>
        <a:lstStyle/>
        <a:p>
          <a:endParaRPr lang="en-US"/>
        </a:p>
      </dgm:t>
    </dgm:pt>
    <dgm:pt modelId="{7E62C297-A9E5-4DDD-AA48-559C131DBEF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Software</a:t>
          </a:r>
        </a:p>
      </dgm:t>
    </dgm:pt>
    <dgm:pt modelId="{4D46691C-639E-4209-B347-776413DDD838}" type="parTrans" cxnId="{20BC0345-3F94-4DE7-A722-D47F44C93D08}">
      <dgm:prSet/>
      <dgm:spPr/>
      <dgm:t>
        <a:bodyPr/>
        <a:lstStyle/>
        <a:p>
          <a:endParaRPr lang="en-US"/>
        </a:p>
      </dgm:t>
    </dgm:pt>
    <dgm:pt modelId="{F923A5FA-6D89-4BB7-9E47-B23B7E27A2D8}" type="sibTrans" cxnId="{20BC0345-3F94-4DE7-A722-D47F44C93D08}">
      <dgm:prSet/>
      <dgm:spPr/>
      <dgm:t>
        <a:bodyPr/>
        <a:lstStyle/>
        <a:p>
          <a:endParaRPr lang="en-US"/>
        </a:p>
      </dgm:t>
    </dgm:pt>
    <dgm:pt modelId="{661DE904-0020-4E88-8FCC-931571291A9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Hardware</a:t>
          </a:r>
        </a:p>
      </dgm:t>
    </dgm:pt>
    <dgm:pt modelId="{5EF07985-4DB3-4775-ACDF-7908ED9A2577}" type="parTrans" cxnId="{A0711AAE-DCBC-4E60-9767-1D90F0040B1C}">
      <dgm:prSet/>
      <dgm:spPr/>
      <dgm:t>
        <a:bodyPr/>
        <a:lstStyle/>
        <a:p>
          <a:endParaRPr lang="en-US"/>
        </a:p>
      </dgm:t>
    </dgm:pt>
    <dgm:pt modelId="{8D57A041-6D7D-4814-AB6E-83E62BC2F899}" type="sibTrans" cxnId="{A0711AAE-DCBC-4E60-9767-1D90F0040B1C}">
      <dgm:prSet/>
      <dgm:spPr/>
      <dgm:t>
        <a:bodyPr/>
        <a:lstStyle/>
        <a:p>
          <a:endParaRPr lang="en-US"/>
        </a:p>
      </dgm:t>
    </dgm:pt>
    <dgm:pt modelId="{AD3291B2-D52B-469E-83F7-0D2705F237E4}" type="pres">
      <dgm:prSet presAssocID="{7D96646E-2279-490F-ABBC-DAA0D164A8E8}" presName="linearFlow" presStyleCnt="0">
        <dgm:presLayoutVars>
          <dgm:dir/>
          <dgm:animLvl val="lvl"/>
          <dgm:resizeHandles val="exact"/>
        </dgm:presLayoutVars>
      </dgm:prSet>
      <dgm:spPr/>
    </dgm:pt>
    <dgm:pt modelId="{63BF2B21-EA78-4827-8C98-D567D9E70C3C}" type="pres">
      <dgm:prSet presAssocID="{6DA82B23-5FA9-4CD8-80C0-89F423D89136}" presName="composite" presStyleCnt="0"/>
      <dgm:spPr/>
    </dgm:pt>
    <dgm:pt modelId="{3689881D-6DF4-4B72-9DB6-CC8BE188AEAF}" type="pres">
      <dgm:prSet presAssocID="{6DA82B23-5FA9-4CD8-80C0-89F423D8913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45234F1-BDDA-4099-A074-8BE03E45D988}" type="pres">
      <dgm:prSet presAssocID="{6DA82B23-5FA9-4CD8-80C0-89F423D89136}" presName="descendantText" presStyleLbl="alignAcc1" presStyleIdx="0" presStyleCnt="3">
        <dgm:presLayoutVars>
          <dgm:bulletEnabled val="1"/>
        </dgm:presLayoutVars>
      </dgm:prSet>
      <dgm:spPr/>
    </dgm:pt>
    <dgm:pt modelId="{C96B8214-5482-401B-81E2-D8EC89C2F906}" type="pres">
      <dgm:prSet presAssocID="{EF8AD095-15E1-4C98-9F6A-598DB6953DEB}" presName="sp" presStyleCnt="0"/>
      <dgm:spPr/>
    </dgm:pt>
    <dgm:pt modelId="{7503AEBE-45ED-46C5-8B40-A6EA15ECC0E1}" type="pres">
      <dgm:prSet presAssocID="{55F3DFAC-5DBE-4FBC-B5F8-0C98FEF34CD3}" presName="composite" presStyleCnt="0"/>
      <dgm:spPr/>
    </dgm:pt>
    <dgm:pt modelId="{88D58822-CB19-4883-8ED0-89D35CF9B9D6}" type="pres">
      <dgm:prSet presAssocID="{55F3DFAC-5DBE-4FBC-B5F8-0C98FEF34CD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DC02430-8117-42D3-ADC8-35BAA0163A3D}" type="pres">
      <dgm:prSet presAssocID="{55F3DFAC-5DBE-4FBC-B5F8-0C98FEF34CD3}" presName="descendantText" presStyleLbl="alignAcc1" presStyleIdx="1" presStyleCnt="3">
        <dgm:presLayoutVars>
          <dgm:bulletEnabled val="1"/>
        </dgm:presLayoutVars>
      </dgm:prSet>
      <dgm:spPr/>
    </dgm:pt>
    <dgm:pt modelId="{F8AAB317-ABDB-440F-84DD-E312EEC0384F}" type="pres">
      <dgm:prSet presAssocID="{76C4F7D6-11B6-4025-96C6-80A862812ADE}" presName="sp" presStyleCnt="0"/>
      <dgm:spPr/>
    </dgm:pt>
    <dgm:pt modelId="{72026236-ABF6-4759-A742-A32A648C4C6D}" type="pres">
      <dgm:prSet presAssocID="{19BA7DC4-2848-40B6-9053-6C04B13063E8}" presName="composite" presStyleCnt="0"/>
      <dgm:spPr/>
    </dgm:pt>
    <dgm:pt modelId="{A2B24735-A4D5-43A2-AEED-41C12F8BDB86}" type="pres">
      <dgm:prSet presAssocID="{19BA7DC4-2848-40B6-9053-6C04B13063E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A17ED6B-4684-4893-A251-DDDC0A7637F4}" type="pres">
      <dgm:prSet presAssocID="{19BA7DC4-2848-40B6-9053-6C04B13063E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8E9001C-A237-4351-87C3-938BD5C30419}" srcId="{6DA82B23-5FA9-4CD8-80C0-89F423D89136}" destId="{15B6349F-8343-434C-8A5F-3962F146E637}" srcOrd="0" destOrd="0" parTransId="{F4AAF74E-9226-431C-BF6C-B6A60AE7E813}" sibTransId="{9347D181-F24D-4FBF-82FE-6035F10B3F69}"/>
    <dgm:cxn modelId="{0852BE30-8D1E-492B-857F-7F52C0F13FD5}" type="presOf" srcId="{661DE904-0020-4E88-8FCC-931571291A9F}" destId="{1A17ED6B-4684-4893-A251-DDDC0A7637F4}" srcOrd="0" destOrd="1" presId="urn:microsoft.com/office/officeart/2005/8/layout/chevron2"/>
    <dgm:cxn modelId="{52133132-2A5A-485F-9AA7-678A16CA1ED9}" type="presOf" srcId="{15B6349F-8343-434C-8A5F-3962F146E637}" destId="{545234F1-BDDA-4099-A074-8BE03E45D988}" srcOrd="0" destOrd="0" presId="urn:microsoft.com/office/officeart/2005/8/layout/chevron2"/>
    <dgm:cxn modelId="{20BC0345-3F94-4DE7-A722-D47F44C93D08}" srcId="{19BA7DC4-2848-40B6-9053-6C04B13063E8}" destId="{7E62C297-A9E5-4DDD-AA48-559C131DBEFB}" srcOrd="0" destOrd="0" parTransId="{4D46691C-639E-4209-B347-776413DDD838}" sibTransId="{F923A5FA-6D89-4BB7-9E47-B23B7E27A2D8}"/>
    <dgm:cxn modelId="{06CD6252-1695-418E-AAE0-DBEFB20F54F2}" type="presOf" srcId="{7E62C297-A9E5-4DDD-AA48-559C131DBEFB}" destId="{1A17ED6B-4684-4893-A251-DDDC0A7637F4}" srcOrd="0" destOrd="0" presId="urn:microsoft.com/office/officeart/2005/8/layout/chevron2"/>
    <dgm:cxn modelId="{F3359658-AB79-4AE0-9690-DF6D2ADCC43E}" srcId="{7D96646E-2279-490F-ABBC-DAA0D164A8E8}" destId="{6DA82B23-5FA9-4CD8-80C0-89F423D89136}" srcOrd="0" destOrd="0" parTransId="{BC6E2798-D3BF-4FDA-BC0E-6D32467CAE37}" sibTransId="{EF8AD095-15E1-4C98-9F6A-598DB6953DEB}"/>
    <dgm:cxn modelId="{A2225782-C87E-4174-8001-4C14F198A978}" srcId="{7D96646E-2279-490F-ABBC-DAA0D164A8E8}" destId="{55F3DFAC-5DBE-4FBC-B5F8-0C98FEF34CD3}" srcOrd="1" destOrd="0" parTransId="{5BDD0A61-90C6-4669-860F-A6D3B544EE3D}" sibTransId="{76C4F7D6-11B6-4025-96C6-80A862812ADE}"/>
    <dgm:cxn modelId="{E3D91A94-B2DB-423C-97B3-6108F6F8EFAB}" type="presOf" srcId="{7D96646E-2279-490F-ABBC-DAA0D164A8E8}" destId="{AD3291B2-D52B-469E-83F7-0D2705F237E4}" srcOrd="0" destOrd="0" presId="urn:microsoft.com/office/officeart/2005/8/layout/chevron2"/>
    <dgm:cxn modelId="{F784A59E-0B82-4CAB-9529-A0ED4ED26CAB}" type="presOf" srcId="{C3A571A8-F78A-4FA8-9DB3-7F9CD18753C8}" destId="{4DC02430-8117-42D3-ADC8-35BAA0163A3D}" srcOrd="0" destOrd="0" presId="urn:microsoft.com/office/officeart/2005/8/layout/chevron2"/>
    <dgm:cxn modelId="{596908AC-ADCF-4318-81CC-382A2BB4A074}" type="presOf" srcId="{55F3DFAC-5DBE-4FBC-B5F8-0C98FEF34CD3}" destId="{88D58822-CB19-4883-8ED0-89D35CF9B9D6}" srcOrd="0" destOrd="0" presId="urn:microsoft.com/office/officeart/2005/8/layout/chevron2"/>
    <dgm:cxn modelId="{A0711AAE-DCBC-4E60-9767-1D90F0040B1C}" srcId="{19BA7DC4-2848-40B6-9053-6C04B13063E8}" destId="{661DE904-0020-4E88-8FCC-931571291A9F}" srcOrd="1" destOrd="0" parTransId="{5EF07985-4DB3-4775-ACDF-7908ED9A2577}" sibTransId="{8D57A041-6D7D-4814-AB6E-83E62BC2F899}"/>
    <dgm:cxn modelId="{DAB6F2B3-8541-4F0D-A03A-4FDA19348E85}" srcId="{55F3DFAC-5DBE-4FBC-B5F8-0C98FEF34CD3}" destId="{C3A571A8-F78A-4FA8-9DB3-7F9CD18753C8}" srcOrd="0" destOrd="0" parTransId="{EEA40D6C-6AAE-4A02-BD95-853787533918}" sibTransId="{23FC6267-D8D1-4443-BF6F-AD855A3755FC}"/>
    <dgm:cxn modelId="{6C32E5CB-B76B-4A6F-9A5F-75660A50ED9B}" type="presOf" srcId="{19BA7DC4-2848-40B6-9053-6C04B13063E8}" destId="{A2B24735-A4D5-43A2-AEED-41C12F8BDB86}" srcOrd="0" destOrd="0" presId="urn:microsoft.com/office/officeart/2005/8/layout/chevron2"/>
    <dgm:cxn modelId="{307477D2-7E7A-45D6-A74F-DE187677A545}" srcId="{7D96646E-2279-490F-ABBC-DAA0D164A8E8}" destId="{19BA7DC4-2848-40B6-9053-6C04B13063E8}" srcOrd="2" destOrd="0" parTransId="{ABFAFAEE-C637-4AC9-8FFA-379E91D5299C}" sibTransId="{BB9FF8C0-F993-4928-BAF8-4B8FA6313E17}"/>
    <dgm:cxn modelId="{2F7917FA-0A11-4546-BE8B-18C040FF9A11}" type="presOf" srcId="{6DA82B23-5FA9-4CD8-80C0-89F423D89136}" destId="{3689881D-6DF4-4B72-9DB6-CC8BE188AEAF}" srcOrd="0" destOrd="0" presId="urn:microsoft.com/office/officeart/2005/8/layout/chevron2"/>
    <dgm:cxn modelId="{462B8B6D-376D-458A-AC4E-5AAA214FEFBC}" type="presParOf" srcId="{AD3291B2-D52B-469E-83F7-0D2705F237E4}" destId="{63BF2B21-EA78-4827-8C98-D567D9E70C3C}" srcOrd="0" destOrd="0" presId="urn:microsoft.com/office/officeart/2005/8/layout/chevron2"/>
    <dgm:cxn modelId="{4E163810-F4BF-499B-BA65-CC503A6EF933}" type="presParOf" srcId="{63BF2B21-EA78-4827-8C98-D567D9E70C3C}" destId="{3689881D-6DF4-4B72-9DB6-CC8BE188AEAF}" srcOrd="0" destOrd="0" presId="urn:microsoft.com/office/officeart/2005/8/layout/chevron2"/>
    <dgm:cxn modelId="{B3A5D51D-BF36-4E35-BE31-94B97EEC203B}" type="presParOf" srcId="{63BF2B21-EA78-4827-8C98-D567D9E70C3C}" destId="{545234F1-BDDA-4099-A074-8BE03E45D988}" srcOrd="1" destOrd="0" presId="urn:microsoft.com/office/officeart/2005/8/layout/chevron2"/>
    <dgm:cxn modelId="{0C8C0AD6-145B-4E98-9BBA-BAB80EEAE18F}" type="presParOf" srcId="{AD3291B2-D52B-469E-83F7-0D2705F237E4}" destId="{C96B8214-5482-401B-81E2-D8EC89C2F906}" srcOrd="1" destOrd="0" presId="urn:microsoft.com/office/officeart/2005/8/layout/chevron2"/>
    <dgm:cxn modelId="{69FF927E-A8DD-4D47-AD05-6E5AD0421CE6}" type="presParOf" srcId="{AD3291B2-D52B-469E-83F7-0D2705F237E4}" destId="{7503AEBE-45ED-46C5-8B40-A6EA15ECC0E1}" srcOrd="2" destOrd="0" presId="urn:microsoft.com/office/officeart/2005/8/layout/chevron2"/>
    <dgm:cxn modelId="{070E547A-645C-4E86-BE55-DE66C6102AC5}" type="presParOf" srcId="{7503AEBE-45ED-46C5-8B40-A6EA15ECC0E1}" destId="{88D58822-CB19-4883-8ED0-89D35CF9B9D6}" srcOrd="0" destOrd="0" presId="urn:microsoft.com/office/officeart/2005/8/layout/chevron2"/>
    <dgm:cxn modelId="{72C120A4-ABE3-48AB-A861-DCD863679657}" type="presParOf" srcId="{7503AEBE-45ED-46C5-8B40-A6EA15ECC0E1}" destId="{4DC02430-8117-42D3-ADC8-35BAA0163A3D}" srcOrd="1" destOrd="0" presId="urn:microsoft.com/office/officeart/2005/8/layout/chevron2"/>
    <dgm:cxn modelId="{C3424FEA-FE3F-4C90-B55D-AC79C4D2A746}" type="presParOf" srcId="{AD3291B2-D52B-469E-83F7-0D2705F237E4}" destId="{F8AAB317-ABDB-440F-84DD-E312EEC0384F}" srcOrd="3" destOrd="0" presId="urn:microsoft.com/office/officeart/2005/8/layout/chevron2"/>
    <dgm:cxn modelId="{F29ACC8D-5C97-421F-9D52-CD566BC63498}" type="presParOf" srcId="{AD3291B2-D52B-469E-83F7-0D2705F237E4}" destId="{72026236-ABF6-4759-A742-A32A648C4C6D}" srcOrd="4" destOrd="0" presId="urn:microsoft.com/office/officeart/2005/8/layout/chevron2"/>
    <dgm:cxn modelId="{F5B93B6D-ED94-4B4A-936C-14BE0105D49C}" type="presParOf" srcId="{72026236-ABF6-4759-A742-A32A648C4C6D}" destId="{A2B24735-A4D5-43A2-AEED-41C12F8BDB86}" srcOrd="0" destOrd="0" presId="urn:microsoft.com/office/officeart/2005/8/layout/chevron2"/>
    <dgm:cxn modelId="{65E6FBDD-82E0-4559-8DDD-1AF432D2CD91}" type="presParOf" srcId="{72026236-ABF6-4759-A742-A32A648C4C6D}" destId="{1A17ED6B-4684-4893-A251-DDDC0A7637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881D-6DF4-4B72-9DB6-CC8BE188AEAF}">
      <dsp:nvSpPr>
        <dsp:cNvPr id="0" name=""/>
        <dsp:cNvSpPr/>
      </dsp:nvSpPr>
      <dsp:spPr>
        <a:xfrm rot="5400000">
          <a:off x="-247556" y="251355"/>
          <a:ext cx="1650378" cy="1155265"/>
        </a:xfrm>
        <a:prstGeom prst="chevron">
          <a:avLst/>
        </a:prstGeom>
        <a:gradFill rotWithShape="1">
          <a:gsLst>
            <a:gs pos="0">
              <a:schemeClr val="dk1">
                <a:tint val="48000"/>
                <a:satMod val="138000"/>
              </a:schemeClr>
            </a:gs>
            <a:gs pos="25000">
              <a:schemeClr val="dk1">
                <a:tint val="85000"/>
              </a:schemeClr>
            </a:gs>
            <a:gs pos="40000">
              <a:schemeClr val="dk1">
                <a:tint val="92000"/>
              </a:schemeClr>
            </a:gs>
            <a:gs pos="50000">
              <a:schemeClr val="dk1">
                <a:tint val="93000"/>
              </a:schemeClr>
            </a:gs>
            <a:gs pos="60000">
              <a:schemeClr val="dk1">
                <a:tint val="92000"/>
              </a:schemeClr>
            </a:gs>
            <a:gs pos="75000">
              <a:schemeClr val="dk1">
                <a:tint val="83000"/>
                <a:satMod val="108000"/>
              </a:schemeClr>
            </a:gs>
            <a:gs pos="100000">
              <a:schemeClr val="dk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dk1"/>
          </a:solidFill>
          <a:prstDash val="solid"/>
        </a:ln>
        <a:effectLst>
          <a:glow rad="63500">
            <a:schemeClr val="dk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dk1">
              <a:tint val="70000"/>
            </a:schemeClr>
          </a:contourClr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Spatial Data</a:t>
          </a:r>
        </a:p>
      </dsp:txBody>
      <dsp:txXfrm rot="-5400000">
        <a:off x="1" y="581432"/>
        <a:ext cx="1155265" cy="495113"/>
      </dsp:txXfrm>
    </dsp:sp>
    <dsp:sp modelId="{545234F1-BDDA-4099-A074-8BE03E45D988}">
      <dsp:nvSpPr>
        <dsp:cNvPr id="0" name=""/>
        <dsp:cNvSpPr/>
      </dsp:nvSpPr>
      <dsp:spPr>
        <a:xfrm rot="5400000">
          <a:off x="3927177" y="-2768113"/>
          <a:ext cx="1073310" cy="6617134"/>
        </a:xfrm>
        <a:prstGeom prst="round2SameRect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Map categories (e.g. Roads, Real Estate) </a:t>
          </a:r>
        </a:p>
      </dsp:txBody>
      <dsp:txXfrm rot="-5400000">
        <a:off x="1155266" y="56193"/>
        <a:ext cx="6564739" cy="968520"/>
      </dsp:txXfrm>
    </dsp:sp>
    <dsp:sp modelId="{88D58822-CB19-4883-8ED0-89D35CF9B9D6}">
      <dsp:nvSpPr>
        <dsp:cNvPr id="0" name=""/>
        <dsp:cNvSpPr/>
      </dsp:nvSpPr>
      <dsp:spPr>
        <a:xfrm rot="5400000">
          <a:off x="-247556" y="1708367"/>
          <a:ext cx="1650378" cy="1155265"/>
        </a:xfrm>
        <a:prstGeom prst="chevron">
          <a:avLst/>
        </a:prstGeom>
        <a:gradFill rotWithShape="1">
          <a:gsLst>
            <a:gs pos="0">
              <a:schemeClr val="dk1">
                <a:tint val="48000"/>
                <a:satMod val="138000"/>
              </a:schemeClr>
            </a:gs>
            <a:gs pos="25000">
              <a:schemeClr val="dk1">
                <a:tint val="85000"/>
              </a:schemeClr>
            </a:gs>
            <a:gs pos="40000">
              <a:schemeClr val="dk1">
                <a:tint val="92000"/>
              </a:schemeClr>
            </a:gs>
            <a:gs pos="50000">
              <a:schemeClr val="dk1">
                <a:tint val="93000"/>
              </a:schemeClr>
            </a:gs>
            <a:gs pos="60000">
              <a:schemeClr val="dk1">
                <a:tint val="92000"/>
              </a:schemeClr>
            </a:gs>
            <a:gs pos="75000">
              <a:schemeClr val="dk1">
                <a:tint val="83000"/>
                <a:satMod val="108000"/>
              </a:schemeClr>
            </a:gs>
            <a:gs pos="100000">
              <a:schemeClr val="dk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dk1"/>
          </a:solidFill>
          <a:prstDash val="solid"/>
        </a:ln>
        <a:effectLst>
          <a:glow rad="63500">
            <a:schemeClr val="dk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dk1">
              <a:tint val="70000"/>
            </a:schemeClr>
          </a:contourClr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Data base</a:t>
          </a:r>
        </a:p>
      </dsp:txBody>
      <dsp:txXfrm rot="-5400000">
        <a:off x="1" y="2038444"/>
        <a:ext cx="1155265" cy="495113"/>
      </dsp:txXfrm>
    </dsp:sp>
    <dsp:sp modelId="{4DC02430-8117-42D3-ADC8-35BAA0163A3D}">
      <dsp:nvSpPr>
        <dsp:cNvPr id="0" name=""/>
        <dsp:cNvSpPr/>
      </dsp:nvSpPr>
      <dsp:spPr>
        <a:xfrm rot="5400000">
          <a:off x="3927459" y="-1311383"/>
          <a:ext cx="1072746" cy="6617134"/>
        </a:xfrm>
        <a:prstGeom prst="round2SameRect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Class, Speed limit, Surface type</a:t>
          </a:r>
        </a:p>
      </dsp:txBody>
      <dsp:txXfrm rot="-5400000">
        <a:off x="1155266" y="1513177"/>
        <a:ext cx="6564767" cy="968012"/>
      </dsp:txXfrm>
    </dsp:sp>
    <dsp:sp modelId="{A2B24735-A4D5-43A2-AEED-41C12F8BDB86}">
      <dsp:nvSpPr>
        <dsp:cNvPr id="0" name=""/>
        <dsp:cNvSpPr/>
      </dsp:nvSpPr>
      <dsp:spPr>
        <a:xfrm rot="5400000">
          <a:off x="-247556" y="3165379"/>
          <a:ext cx="1650378" cy="1155265"/>
        </a:xfrm>
        <a:prstGeom prst="chevron">
          <a:avLst/>
        </a:prstGeom>
        <a:gradFill rotWithShape="1">
          <a:gsLst>
            <a:gs pos="0">
              <a:schemeClr val="dk1">
                <a:tint val="48000"/>
                <a:satMod val="138000"/>
              </a:schemeClr>
            </a:gs>
            <a:gs pos="25000">
              <a:schemeClr val="dk1">
                <a:tint val="85000"/>
              </a:schemeClr>
            </a:gs>
            <a:gs pos="40000">
              <a:schemeClr val="dk1">
                <a:tint val="92000"/>
              </a:schemeClr>
            </a:gs>
            <a:gs pos="50000">
              <a:schemeClr val="dk1">
                <a:tint val="93000"/>
              </a:schemeClr>
            </a:gs>
            <a:gs pos="60000">
              <a:schemeClr val="dk1">
                <a:tint val="92000"/>
              </a:schemeClr>
            </a:gs>
            <a:gs pos="75000">
              <a:schemeClr val="dk1">
                <a:tint val="83000"/>
                <a:satMod val="108000"/>
              </a:schemeClr>
            </a:gs>
            <a:gs pos="100000">
              <a:schemeClr val="dk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dk1"/>
          </a:solidFill>
          <a:prstDash val="solid"/>
        </a:ln>
        <a:effectLst>
          <a:glow rad="63500">
            <a:schemeClr val="dk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dk1">
              <a:tint val="70000"/>
            </a:schemeClr>
          </a:contourClr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Analysisi</a:t>
          </a:r>
          <a:r>
            <a:rPr lang="en-US" sz="2000" b="1" kern="1200" dirty="0" err="1">
              <a:solidFill>
                <a:schemeClr val="tx1"/>
              </a:solidFill>
            </a:rPr>
            <a:t>nterface</a:t>
          </a:r>
          <a:endParaRPr lang="en-US" sz="2000" b="1" kern="1200" dirty="0">
            <a:solidFill>
              <a:schemeClr val="tx1"/>
            </a:solidFill>
          </a:endParaRPr>
        </a:p>
      </dsp:txBody>
      <dsp:txXfrm rot="-5400000">
        <a:off x="1" y="3495456"/>
        <a:ext cx="1155265" cy="495113"/>
      </dsp:txXfrm>
    </dsp:sp>
    <dsp:sp modelId="{1A17ED6B-4684-4893-A251-DDDC0A7637F4}">
      <dsp:nvSpPr>
        <dsp:cNvPr id="0" name=""/>
        <dsp:cNvSpPr/>
      </dsp:nvSpPr>
      <dsp:spPr>
        <a:xfrm rot="5400000">
          <a:off x="3927459" y="145627"/>
          <a:ext cx="1072746" cy="6617134"/>
        </a:xfrm>
        <a:prstGeom prst="round2SameRect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Software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Hardware</a:t>
          </a:r>
        </a:p>
      </dsp:txBody>
      <dsp:txXfrm rot="-5400000">
        <a:off x="1155266" y="2970188"/>
        <a:ext cx="6564767" cy="968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113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396" y="0"/>
            <a:ext cx="416113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7747"/>
            <a:ext cx="4161133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396" y="6947747"/>
            <a:ext cx="416113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BF9812B-0B11-4B8E-90A0-A1392C15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A5EB5-AD47-4605-9ED5-21C570134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DC4C-9288-4256-B8F0-BCE0AE7E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12C0-62BB-418C-9F2B-51E4E23EF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8406-E7AE-4693-85DA-61E0787BC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07E6-FB23-4007-A39C-AC017A5CA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EC9C-1D2C-4774-AAF5-1398326EA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2FA7-7445-41C9-B4D8-7402FA48D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B3C020-DACD-424A-8A64-48CB9007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87CDD1-D09C-4749-8C5A-82B7400C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E42EF4-070A-4B25-9EF5-F64E89E5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1311-2320-4898-884A-B64B8EEA9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E45ECF-BF7A-4492-94B3-8A478DD2F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215C-0417-465F-AA8A-3E1F0A3B1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848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838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13CD96-898F-4A87-B942-24DD1C67E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1A14E9F-8F17-4209-BFCC-144626641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40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5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04" r:id="rId2"/>
    <p:sldLayoutId id="2147483911" r:id="rId3"/>
    <p:sldLayoutId id="2147483912" r:id="rId4"/>
    <p:sldLayoutId id="2147483913" r:id="rId5"/>
    <p:sldLayoutId id="2147483905" r:id="rId6"/>
    <p:sldLayoutId id="2147483914" r:id="rId7"/>
    <p:sldLayoutId id="2147483906" r:id="rId8"/>
    <p:sldLayoutId id="2147483915" r:id="rId9"/>
    <p:sldLayoutId id="2147483907" r:id="rId10"/>
    <p:sldLayoutId id="2147483908" r:id="rId11"/>
    <p:sldLayoutId id="2147483916" r:id="rId12"/>
    <p:sldLayoutId id="2147483909" r:id="rId13"/>
    <p:sldLayoutId id="214748391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rvation.org/learn/climate/solutions/mitigation/Pages/climate_REDD.aspx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orangesmile.com/common/img_final_large/bilbao_sightsee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0511" cy="3810000"/>
          </a:xfrm>
          <a:prstGeom prst="rect">
            <a:avLst/>
          </a:prstGeom>
          <a:noFill/>
        </p:spPr>
      </p:pic>
      <p:pic>
        <p:nvPicPr>
          <p:cNvPr id="1030" name="Picture 6" descr="http://www.gmtgames.com/spanishcw/SpanishCivilWar-1(RB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10001"/>
            <a:ext cx="4486859" cy="3048000"/>
          </a:xfrm>
          <a:prstGeom prst="rect">
            <a:avLst/>
          </a:prstGeom>
          <a:noFill/>
        </p:spPr>
      </p:pic>
      <p:pic>
        <p:nvPicPr>
          <p:cNvPr id="1026" name="Picture 2" descr="http://cs12.org/2011Spring/students_websites/ripa3021/public_html/images/bogota_colom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3345485"/>
          </a:xfrm>
          <a:prstGeom prst="rect">
            <a:avLst/>
          </a:prstGeom>
          <a:noFill/>
        </p:spPr>
      </p:pic>
      <p:pic>
        <p:nvPicPr>
          <p:cNvPr id="1038" name="Picture 14" descr="Dung Beetles Rolling the Ea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07059"/>
            <a:ext cx="5334000" cy="4850941"/>
          </a:xfrm>
          <a:prstGeom prst="rect">
            <a:avLst/>
          </a:prstGeom>
          <a:noFill/>
        </p:spPr>
      </p:pic>
      <p:pic>
        <p:nvPicPr>
          <p:cNvPr id="1040" name="Picture 16" descr="http://www.pratt.duke.edu/wordpress/wp-content/uploads/2007/07/sorensen_sumatra4s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371600"/>
            <a:ext cx="6041079" cy="4191000"/>
          </a:xfrm>
          <a:prstGeom prst="rect">
            <a:avLst/>
          </a:prstGeom>
          <a:noFill/>
        </p:spPr>
      </p:pic>
      <p:pic>
        <p:nvPicPr>
          <p:cNvPr id="1044" name="Picture 20" descr="http://antoniodavid7.mi-website.es/o_athletic_club_de_bilbao_fondos-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990600"/>
            <a:ext cx="6705600" cy="5029200"/>
          </a:xfrm>
          <a:prstGeom prst="rect">
            <a:avLst/>
          </a:prstGeom>
          <a:noFill/>
        </p:spPr>
      </p:pic>
      <p:pic>
        <p:nvPicPr>
          <p:cNvPr id="1046" name="Picture 22" descr="http://collegefootballbelt.com/Logos/nebraska%20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048000"/>
            <a:ext cx="3514584" cy="3573709"/>
          </a:xfrm>
          <a:prstGeom prst="rect">
            <a:avLst/>
          </a:prstGeom>
          <a:noFill/>
        </p:spPr>
      </p:pic>
      <p:pic>
        <p:nvPicPr>
          <p:cNvPr id="1048" name="Picture 24" descr="http://library.uncw.edu/web/collections/archives/sammysays/seahaw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81000"/>
            <a:ext cx="2672926" cy="3200400"/>
          </a:xfrm>
          <a:prstGeom prst="rect">
            <a:avLst/>
          </a:prstGeom>
          <a:noFill/>
        </p:spPr>
      </p:pic>
      <p:pic>
        <p:nvPicPr>
          <p:cNvPr id="1050" name="Picture 26" descr="http://experienceemiquon.com/sites/default/files/images/TNCLogoPrimaryRG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533400"/>
            <a:ext cx="3810000" cy="1905000"/>
          </a:xfrm>
          <a:prstGeom prst="rect">
            <a:avLst/>
          </a:prstGeom>
          <a:noFill/>
        </p:spPr>
      </p:pic>
      <p:pic>
        <p:nvPicPr>
          <p:cNvPr id="1052" name="Picture 28" descr="http://www.headhighcreative.com/blog/post_images/ww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2057400"/>
            <a:ext cx="3200400" cy="4800600"/>
          </a:xfrm>
          <a:prstGeom prst="rect">
            <a:avLst/>
          </a:prstGeom>
          <a:noFill/>
        </p:spPr>
      </p:pic>
      <p:pic>
        <p:nvPicPr>
          <p:cNvPr id="1042" name="Picture 18" descr="http://www-museum.unl.edu/research/entomology/workers/graphics/NAguil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5400" y="990600"/>
            <a:ext cx="6858000" cy="494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57201"/>
            <a:ext cx="5181600" cy="2362200"/>
          </a:xfrm>
        </p:spPr>
        <p:txBody>
          <a:bodyPr/>
          <a:lstStyle/>
          <a:p>
            <a:r>
              <a:rPr lang="en-US" dirty="0"/>
              <a:t>Maps (layers)</a:t>
            </a:r>
          </a:p>
          <a:p>
            <a:r>
              <a:rPr lang="en-US" dirty="0"/>
              <a:t>Databases (by Theme) </a:t>
            </a:r>
          </a:p>
          <a:p>
            <a:r>
              <a:rPr lang="en-US" dirty="0" err="1"/>
              <a:t>Mappable</a:t>
            </a:r>
            <a:r>
              <a:rPr lang="en-US" dirty="0"/>
              <a:t> things  (features)</a:t>
            </a:r>
          </a:p>
          <a:p>
            <a:r>
              <a:rPr lang="en-US" dirty="0"/>
              <a:t>Attributes 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1000"/>
            <a:ext cx="26050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967792"/>
            <a:ext cx="5307013" cy="389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371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/>
              <a:t>GIS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43000" y="1143000"/>
            <a:ext cx="4038600" cy="2667000"/>
          </a:xfrm>
          <a:ln w="38100">
            <a:solidFill>
              <a:srgbClr val="00FF00"/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>
                <a:solidFill>
                  <a:schemeClr val="accent1"/>
                </a:solidFill>
              </a:rPr>
              <a:t>Allows Manipulation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chemeClr val="accent1"/>
                </a:solidFill>
              </a:rPr>
              <a:t>Editing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chemeClr val="accent1"/>
                </a:solidFill>
              </a:rPr>
              <a:t>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>
                <a:solidFill>
                  <a:srgbClr val="FFFF00"/>
                </a:solidFill>
              </a:rPr>
              <a:t>Computer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3505200" cy="19812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>
                <a:solidFill>
                  <a:srgbClr val="8BE6FF"/>
                </a:solidFill>
              </a:rPr>
              <a:t>Decision making</a:t>
            </a:r>
          </a:p>
          <a:p>
            <a:pPr eaLnBrk="1" hangingPunct="1"/>
            <a:r>
              <a:rPr lang="en-US" sz="3200">
                <a:solidFill>
                  <a:srgbClr val="8BE6FF"/>
                </a:solidFill>
              </a:rPr>
              <a:t>Problem study</a:t>
            </a:r>
          </a:p>
          <a:p>
            <a:pPr eaLnBrk="1" hangingPunct="1"/>
            <a:r>
              <a:rPr lang="en-US" sz="3200">
                <a:solidFill>
                  <a:srgbClr val="8BE6FF"/>
                </a:solidFill>
              </a:rPr>
              <a:t>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428750"/>
            <a:ext cx="714851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667000" y="2743200"/>
            <a:ext cx="304800" cy="2133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76400" y="5410200"/>
            <a:ext cx="617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1"/>
                </a:solidFill>
              </a:rPr>
              <a:t>Information System (Group of data bases)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1"/>
                </a:solidFill>
              </a:rPr>
              <a:t>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6909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2438400" y="3048000"/>
            <a:ext cx="31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5791200" y="13827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6705600" y="3048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6172200" y="58023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2514600" y="54864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92D050"/>
                </a:solidFill>
              </a:rPr>
              <a:t>5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38200" y="76200"/>
            <a:ext cx="75438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pc="-100" dirty="0">
                <a:solidFill>
                  <a:schemeClr val="tx2">
                    <a:satMod val="200000"/>
                  </a:schemeClr>
                </a:solidFill>
                <a:latin typeface="+mn-lt"/>
                <a:ea typeface="+mj-ea"/>
                <a:cs typeface="+mj-cs"/>
              </a:rPr>
              <a:t>Data Analysis – The Heart of GIS</a:t>
            </a:r>
            <a:br>
              <a:rPr lang="en-US" sz="3600" b="1" spc="-100" dirty="0">
                <a:solidFill>
                  <a:schemeClr val="tx2">
                    <a:satMod val="20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sz="2800" i="1" spc="-1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Problem:</a:t>
            </a:r>
            <a:r>
              <a:rPr lang="en-US" sz="3600" b="1" spc="-1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i="1" spc="-100" dirty="0">
                <a:solidFill>
                  <a:srgbClr val="FFC000"/>
                </a:solidFill>
                <a:latin typeface="+mn-lt"/>
                <a:ea typeface="+mj-ea"/>
                <a:cs typeface="+mj-cs"/>
              </a:rPr>
              <a:t>Identifying Potential Sites for Industry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2209800" y="381000"/>
            <a:ext cx="4800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We have a Party!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41496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62000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Network Analysis (Routing)</a:t>
            </a:r>
          </a:p>
        </p:txBody>
      </p:sp>
      <p:pic>
        <p:nvPicPr>
          <p:cNvPr id="4096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314450"/>
            <a:ext cx="7486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029200"/>
            <a:ext cx="5695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26891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9547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3581400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Spatial Modeling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219200" y="7620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Allocation of conservation incentives in Nebraska?</a:t>
            </a:r>
          </a:p>
        </p:txBody>
      </p:sp>
      <p:sp>
        <p:nvSpPr>
          <p:cNvPr id="34820" name="Rectangle 42"/>
          <p:cNvSpPr>
            <a:spLocks noChangeArrowheads="1"/>
          </p:cNvSpPr>
          <p:nvPr/>
        </p:nvSpPr>
        <p:spPr bwMode="auto">
          <a:xfrm>
            <a:off x="6537325" y="1219200"/>
            <a:ext cx="20018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Land use/cover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NDVI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Elevation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Slope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Soil Texture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	Percent silt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	Percent sand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	Percent clay</a:t>
            </a:r>
            <a:endParaRPr lang="en-US" sz="1600"/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Depth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	To water table</a:t>
            </a:r>
          </a:p>
          <a:p>
            <a:pPr>
              <a:tabLst>
                <a:tab pos="344488" algn="l"/>
              </a:tabLst>
            </a:pPr>
            <a:r>
              <a:rPr lang="en-US" sz="1600">
                <a:solidFill>
                  <a:srgbClr val="00FFFF"/>
                </a:solidFill>
                <a:latin typeface="Verdana" pitchFamily="34" charset="0"/>
              </a:rPr>
              <a:t>	To bedrock</a:t>
            </a:r>
          </a:p>
        </p:txBody>
      </p:sp>
      <p:grpSp>
        <p:nvGrpSpPr>
          <p:cNvPr id="34821" name="Group 62"/>
          <p:cNvGrpSpPr>
            <a:grpSpLocks/>
          </p:cNvGrpSpPr>
          <p:nvPr/>
        </p:nvGrpSpPr>
        <p:grpSpPr bwMode="auto">
          <a:xfrm>
            <a:off x="1219200" y="1295400"/>
            <a:ext cx="4572000" cy="4648200"/>
            <a:chOff x="1219200" y="1371600"/>
            <a:chExt cx="4572000" cy="4648200"/>
          </a:xfrm>
        </p:grpSpPr>
        <p:pic>
          <p:nvPicPr>
            <p:cNvPr id="3482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371600"/>
              <a:ext cx="15049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552700"/>
              <a:ext cx="150495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8250" y="3695700"/>
              <a:ext cx="150495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8250" y="4838700"/>
              <a:ext cx="15049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2250" y="1409700"/>
              <a:ext cx="15049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3200" y="2562225"/>
              <a:ext cx="150495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43200" y="3762375"/>
              <a:ext cx="15430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1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7200" y="1400175"/>
              <a:ext cx="15049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2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86250" y="2590800"/>
              <a:ext cx="15049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33975" y="4257675"/>
            <a:ext cx="40100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262688"/>
            <a:ext cx="4267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58674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Raster and Vector Data</a:t>
            </a:r>
          </a:p>
        </p:txBody>
      </p:sp>
      <p:pic>
        <p:nvPicPr>
          <p:cNvPr id="37891" name="Picture 7" descr="te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447800"/>
            <a:ext cx="3276600" cy="3276600"/>
          </a:xfrm>
        </p:spPr>
      </p:pic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1676400" y="4876800"/>
            <a:ext cx="3276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rbel" pitchFamily="34" charset="0"/>
              </a:rPr>
              <a:t>Digital Elevation Model (DEM) – </a:t>
            </a:r>
            <a:r>
              <a:rPr lang="en-US" sz="2000" dirty="0">
                <a:solidFill>
                  <a:srgbClr val="92D050"/>
                </a:solidFill>
                <a:latin typeface="Corbel" pitchFamily="34" charset="0"/>
              </a:rPr>
              <a:t>Raster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Corbel" pitchFamily="34" charset="0"/>
              </a:rPr>
              <a:t>Cells (pixels)</a:t>
            </a:r>
          </a:p>
        </p:txBody>
      </p:sp>
      <p:sp>
        <p:nvSpPr>
          <p:cNvPr id="37893" name="Text Box 13"/>
          <p:cNvSpPr txBox="1">
            <a:spLocks noChangeArrowheads="1"/>
          </p:cNvSpPr>
          <p:nvPr/>
        </p:nvSpPr>
        <p:spPr bwMode="auto">
          <a:xfrm>
            <a:off x="4953000" y="5095875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5334000" y="4854575"/>
            <a:ext cx="3048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rbel" pitchFamily="34" charset="0"/>
              </a:rPr>
              <a:t>Roads, Rivers, locations – </a:t>
            </a:r>
            <a:r>
              <a:rPr lang="en-US" sz="2000">
                <a:solidFill>
                  <a:srgbClr val="92D050"/>
                </a:solidFill>
                <a:latin typeface="Corbel" pitchFamily="34" charset="0"/>
              </a:rPr>
              <a:t>Vector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orbel" pitchFamily="34" charset="0"/>
              </a:rPr>
              <a:t>Points, lines and Polygons</a:t>
            </a:r>
          </a:p>
        </p:txBody>
      </p:sp>
      <p:pic>
        <p:nvPicPr>
          <p:cNvPr id="3789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25575"/>
            <a:ext cx="35814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04A9B-42BA-499D-8641-0855D5DACA1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0503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2254D-F5CA-42B0-9C92-8ABE4F2A83B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orangesmile.com/common/img_final_large/bilbao_sightsee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0511" cy="3810000"/>
          </a:xfrm>
          <a:prstGeom prst="rect">
            <a:avLst/>
          </a:prstGeom>
          <a:noFill/>
        </p:spPr>
      </p:pic>
      <p:pic>
        <p:nvPicPr>
          <p:cNvPr id="1030" name="Picture 6" descr="http://www.gmtgames.com/spanishcw/SpanishCivilWar-1(RB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10001"/>
            <a:ext cx="4486859" cy="3048000"/>
          </a:xfrm>
          <a:prstGeom prst="rect">
            <a:avLst/>
          </a:prstGeom>
          <a:noFill/>
        </p:spPr>
      </p:pic>
      <p:pic>
        <p:nvPicPr>
          <p:cNvPr id="1026" name="Picture 2" descr="http://cs12.org/2011Spring/students_websites/ripa3021/public_html/images/bogota_colom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3345485"/>
          </a:xfrm>
          <a:prstGeom prst="rect">
            <a:avLst/>
          </a:prstGeom>
          <a:noFill/>
        </p:spPr>
      </p:pic>
      <p:pic>
        <p:nvPicPr>
          <p:cNvPr id="1038" name="Picture 14" descr="Dung Beetles Rolling the Ea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07059"/>
            <a:ext cx="5334000" cy="4850941"/>
          </a:xfrm>
          <a:prstGeom prst="rect">
            <a:avLst/>
          </a:prstGeom>
          <a:noFill/>
        </p:spPr>
      </p:pic>
      <p:pic>
        <p:nvPicPr>
          <p:cNvPr id="1040" name="Picture 16" descr="http://www.pratt.duke.edu/wordpress/wp-content/uploads/2007/07/sorensen_sumatra4s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371600"/>
            <a:ext cx="6041079" cy="4191000"/>
          </a:xfrm>
          <a:prstGeom prst="rect">
            <a:avLst/>
          </a:prstGeom>
          <a:noFill/>
        </p:spPr>
      </p:pic>
      <p:pic>
        <p:nvPicPr>
          <p:cNvPr id="1044" name="Picture 20" descr="http://antoniodavid7.mi-website.es/o_athletic_club_de_bilbao_fondos-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990600"/>
            <a:ext cx="6705600" cy="5029200"/>
          </a:xfrm>
          <a:prstGeom prst="rect">
            <a:avLst/>
          </a:prstGeom>
          <a:noFill/>
        </p:spPr>
      </p:pic>
      <p:pic>
        <p:nvPicPr>
          <p:cNvPr id="1046" name="Picture 22" descr="http://collegefootballbelt.com/Logos/nebraska%20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048000"/>
            <a:ext cx="3514584" cy="3573709"/>
          </a:xfrm>
          <a:prstGeom prst="rect">
            <a:avLst/>
          </a:prstGeom>
          <a:noFill/>
        </p:spPr>
      </p:pic>
      <p:pic>
        <p:nvPicPr>
          <p:cNvPr id="1048" name="Picture 24" descr="http://library.uncw.edu/web/collections/archives/sammysays/seahaw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81000"/>
            <a:ext cx="2672926" cy="3200400"/>
          </a:xfrm>
          <a:prstGeom prst="rect">
            <a:avLst/>
          </a:prstGeom>
          <a:noFill/>
        </p:spPr>
      </p:pic>
      <p:pic>
        <p:nvPicPr>
          <p:cNvPr id="1050" name="Picture 26" descr="http://experienceemiquon.com/sites/default/files/images/TNCLogoPrimaryRG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533400"/>
            <a:ext cx="3810000" cy="1905000"/>
          </a:xfrm>
          <a:prstGeom prst="rect">
            <a:avLst/>
          </a:prstGeom>
          <a:noFill/>
        </p:spPr>
      </p:pic>
      <p:pic>
        <p:nvPicPr>
          <p:cNvPr id="1052" name="Picture 28" descr="http://www.headhighcreative.com/blog/post_images/ww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2057400"/>
            <a:ext cx="3200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-11113"/>
            <a:ext cx="4448175" cy="682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505200"/>
            <a:ext cx="3657600" cy="28194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So we measure the EMR that comes (emitted or reflected) from an object of interest and try to figure out its meaning!!!</a:t>
            </a:r>
          </a:p>
          <a:p>
            <a:pPr>
              <a:defRPr/>
            </a:pPr>
            <a:r>
              <a:rPr lang="en-US" sz="2000" dirty="0"/>
              <a:t>Actually we do it all the time!!!!</a:t>
            </a:r>
          </a:p>
          <a:p>
            <a:pPr>
              <a:defRPr/>
            </a:pPr>
            <a:r>
              <a:rPr lang="en-US" sz="2000" dirty="0"/>
              <a:t>We just need mindset training.</a:t>
            </a:r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  <a:noFill/>
        </p:spPr>
        <p:txBody>
          <a:bodyPr/>
          <a:lstStyle/>
          <a:p>
            <a:fld id="{EF597194-E3CB-401E-836C-40300609350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5" name="Picture 10" descr="C:\Documents and Settings\aguilaramuchasteguin\Local Settings\Temporary Internet Files\Content.IE5\X7982V5X\MPj04387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4213"/>
            <a:ext cx="42513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7772400" cy="2057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000" dirty="0">
                <a:solidFill>
                  <a:srgbClr val="00FFFF"/>
                </a:solidFill>
                <a:latin typeface="Arial Unicode MS" pitchFamily="34" charset="-128"/>
              </a:rPr>
              <a:t>“ Today, GIS is to mapping what word processing is to writing” </a:t>
            </a:r>
            <a:br>
              <a:rPr lang="en-US" sz="3000" dirty="0">
                <a:solidFill>
                  <a:srgbClr val="00FFFF"/>
                </a:solidFill>
                <a:latin typeface="Arial Unicode MS" pitchFamily="34" charset="-128"/>
              </a:rPr>
            </a:br>
            <a:br>
              <a:rPr lang="en-US" sz="3000" dirty="0">
                <a:solidFill>
                  <a:srgbClr val="00FFFF"/>
                </a:solidFill>
                <a:latin typeface="Arial Unicode MS" pitchFamily="34" charset="-128"/>
              </a:rPr>
            </a:br>
            <a:r>
              <a:rPr lang="en-US" sz="3000" dirty="0">
                <a:solidFill>
                  <a:srgbClr val="00FFFF"/>
                </a:solidFill>
                <a:latin typeface="Arial Unicode MS" pitchFamily="34" charset="-128"/>
              </a:rPr>
              <a:t>James Merchant </a:t>
            </a:r>
            <a:r>
              <a:rPr lang="en-US" sz="3000" dirty="0" err="1">
                <a:solidFill>
                  <a:srgbClr val="00FFFF"/>
                </a:solidFill>
                <a:latin typeface="Arial Unicode MS" pitchFamily="34" charset="-128"/>
              </a:rPr>
              <a:t>Ph.D</a:t>
            </a:r>
            <a:endParaRPr lang="en-US" sz="3000" dirty="0">
              <a:solidFill>
                <a:srgbClr val="00FFFF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Naikoa Aguilar-Amuchastegui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Forest Carbon Scientist </a:t>
            </a:r>
          </a:p>
          <a:p>
            <a:r>
              <a:rPr lang="en-US" dirty="0"/>
              <a:t>REDD+</a:t>
            </a:r>
          </a:p>
          <a:p>
            <a:r>
              <a:rPr lang="en-US" dirty="0"/>
              <a:t>Forest and Climate Initiative</a:t>
            </a:r>
          </a:p>
          <a:p>
            <a:endParaRPr lang="en-US" dirty="0"/>
          </a:p>
        </p:txBody>
      </p:sp>
      <p:pic>
        <p:nvPicPr>
          <p:cNvPr id="40962" name="Picture 2" descr="http://goodnature.nathab.com/wp-content/uploads/2011/01/wwf_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639147"/>
            <a:ext cx="1514475" cy="20093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381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http://www.conservation.org/learn/climate/solutions/mitigation/Pages/climate_REDD.aspx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>
                <a:latin typeface="Times New Roman" pitchFamily="18" charset="0"/>
              </a:rPr>
            </a:br>
            <a:br>
              <a:rPr lang="en-US">
                <a:latin typeface="Times New Roman" pitchFamily="18" charset="0"/>
              </a:rPr>
            </a:br>
            <a:br>
              <a:rPr lang="en-US">
                <a:latin typeface="Times New Roman" pitchFamily="18" charset="0"/>
              </a:rPr>
            </a:br>
            <a:br>
              <a:rPr lang="en-US" sz="3200">
                <a:latin typeface="Times New Roman" pitchFamily="18" charset="0"/>
              </a:rPr>
            </a:br>
            <a:endParaRPr lang="en-US" sz="3200">
              <a:latin typeface="Times New Roman" pitchFamily="18" charset="0"/>
            </a:endParaRPr>
          </a:p>
        </p:txBody>
      </p:sp>
      <p:pic>
        <p:nvPicPr>
          <p:cNvPr id="11267" name="Picture 4" descr="GIS u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67679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066800" y="3048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Segoe UI Semibold" pitchFamily="34" charset="0"/>
              </a:rPr>
              <a:t>Introduction to </a:t>
            </a:r>
            <a:br>
              <a:rPr lang="en-US" sz="2400" b="1" dirty="0">
                <a:solidFill>
                  <a:schemeClr val="tx2"/>
                </a:solidFill>
                <a:latin typeface="Segoe UI Semibold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Segoe UI Semibold" pitchFamily="34" charset="0"/>
              </a:rPr>
              <a:t>Geographic Information Systems (GIS)</a:t>
            </a:r>
            <a:br>
              <a:rPr lang="en-US" sz="2400" b="1" dirty="0">
                <a:solidFill>
                  <a:schemeClr val="tx2"/>
                </a:solidFill>
                <a:latin typeface="Segoe UI Semibold" pitchFamily="34" charset="0"/>
              </a:rPr>
            </a:br>
            <a:endParaRPr lang="en-US" sz="2400" b="1" dirty="0">
              <a:solidFill>
                <a:schemeClr val="tx2"/>
              </a:solidFill>
              <a:latin typeface="Segoe UI Semibold" pitchFamily="34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934200" y="5638800"/>
            <a:ext cx="15119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</a:rPr>
              <a:t>EVS 485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09800"/>
            <a:ext cx="249691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"/>
            <a:ext cx="4419600" cy="26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www.geog.buffalo.edu/programs/images/gi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4572000" cy="328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3810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8593" y="4323757"/>
            <a:ext cx="1887316" cy="253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IS us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3593" y="4337050"/>
            <a:ext cx="334260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724400"/>
            <a:ext cx="415607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0"/>
            <a:ext cx="41275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057400"/>
            <a:ext cx="40195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dirty="0">
                <a:latin typeface="Corbel" pitchFamily="34" charset="0"/>
              </a:rPr>
              <a:t>Representing Cartographic Objects</a:t>
            </a:r>
            <a:br>
              <a:rPr lang="en-US" sz="3600" dirty="0">
                <a:latin typeface="Corbel" pitchFamily="34" charset="0"/>
              </a:rPr>
            </a:br>
            <a:r>
              <a:rPr lang="en-US" sz="2800" dirty="0">
                <a:solidFill>
                  <a:schemeClr val="accent1"/>
                </a:solidFill>
                <a:latin typeface="Corbel" pitchFamily="34" charset="0"/>
              </a:rPr>
              <a:t>Raster</a:t>
            </a:r>
            <a:r>
              <a:rPr lang="en-US" sz="2800" dirty="0">
                <a:solidFill>
                  <a:srgbClr val="FFFF00"/>
                </a:solidFill>
                <a:latin typeface="Corbel" pitchFamily="34" charset="0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Corbel" pitchFamily="34" charset="0"/>
              </a:rPr>
              <a:t>Vector</a:t>
            </a:r>
            <a:r>
              <a:rPr lang="en-US" sz="2800" dirty="0">
                <a:solidFill>
                  <a:srgbClr val="FFFF00"/>
                </a:solidFill>
                <a:latin typeface="Corbel" pitchFamily="34" charset="0"/>
              </a:rPr>
              <a:t> Data Structures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5638800" y="167640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Real World</a:t>
            </a: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1600200" y="5334000"/>
            <a:ext cx="220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</a:rPr>
              <a:t>Vector Representation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5715000" y="42672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</a:rPr>
              <a:t>Raster Representation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dirty="0">
                <a:latin typeface="Corbel" pitchFamily="34" charset="0"/>
              </a:rPr>
              <a:t>Things are represented by Cartographic Objects</a:t>
            </a:r>
            <a:br>
              <a:rPr lang="en-US" sz="3200" dirty="0">
                <a:latin typeface="Corbel" pitchFamily="34" charset="0"/>
              </a:rPr>
            </a:br>
            <a:endParaRPr lang="en-US" sz="3200" dirty="0">
              <a:latin typeface="Corbel" pitchFamily="34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5029200"/>
            <a:ext cx="6934200" cy="167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/>
          </a:p>
          <a:p>
            <a:pPr lvl="1" eaLnBrk="1" hangingPunct="1"/>
            <a:r>
              <a:rPr lang="en-US" sz="2400"/>
              <a:t>Do rivers or roads (linear features) have width?</a:t>
            </a:r>
          </a:p>
          <a:p>
            <a:pPr lvl="1" eaLnBrk="1" hangingPunct="1"/>
            <a:r>
              <a:rPr lang="en-US" sz="2400"/>
              <a:t>Do point features have area?</a:t>
            </a:r>
          </a:p>
        </p:txBody>
      </p:sp>
      <p:grpSp>
        <p:nvGrpSpPr>
          <p:cNvPr id="19460" name="Group 15"/>
          <p:cNvGrpSpPr>
            <a:grpSpLocks/>
          </p:cNvGrpSpPr>
          <p:nvPr/>
        </p:nvGrpSpPr>
        <p:grpSpPr bwMode="auto">
          <a:xfrm>
            <a:off x="1905000" y="1524000"/>
            <a:ext cx="6057900" cy="2803525"/>
            <a:chOff x="1905000" y="1524000"/>
            <a:chExt cx="6057900" cy="2804257"/>
          </a:xfrm>
        </p:grpSpPr>
        <p:pic>
          <p:nvPicPr>
            <p:cNvPr id="1947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1524000"/>
              <a:ext cx="60579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9"/>
            <p:cNvSpPr txBox="1"/>
            <p:nvPr/>
          </p:nvSpPr>
          <p:spPr>
            <a:xfrm>
              <a:off x="2320925" y="1600220"/>
              <a:ext cx="1108075" cy="5224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1"/>
                  </a:solidFill>
                  <a:latin typeface="+mn-lt"/>
                </a:rPr>
                <a:t>Points</a:t>
              </a:r>
            </a:p>
          </p:txBody>
        </p:sp>
        <p:sp>
          <p:nvSpPr>
            <p:cNvPr id="3" name="TextBox 10"/>
            <p:cNvSpPr txBox="1"/>
            <p:nvPr/>
          </p:nvSpPr>
          <p:spPr>
            <a:xfrm>
              <a:off x="4302125" y="1600220"/>
              <a:ext cx="968375" cy="5224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1"/>
                  </a:solidFill>
                  <a:latin typeface="+mn-lt"/>
                </a:rPr>
                <a:t>Lines</a:t>
              </a:r>
            </a:p>
          </p:txBody>
        </p:sp>
        <p:sp>
          <p:nvSpPr>
            <p:cNvPr id="4" name="TextBox 11"/>
            <p:cNvSpPr txBox="1"/>
            <p:nvPr/>
          </p:nvSpPr>
          <p:spPr>
            <a:xfrm>
              <a:off x="6283325" y="1600220"/>
              <a:ext cx="1031875" cy="5224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1"/>
                  </a:solidFill>
                  <a:latin typeface="+mn-lt"/>
                </a:rPr>
                <a:t>Areas</a:t>
              </a:r>
            </a:p>
          </p:txBody>
        </p:sp>
        <p:sp>
          <p:nvSpPr>
            <p:cNvPr id="19483" name="TextBox 12"/>
            <p:cNvSpPr txBox="1">
              <a:spLocks noChangeArrowheads="1"/>
            </p:cNvSpPr>
            <p:nvPr/>
          </p:nvSpPr>
          <p:spPr bwMode="auto">
            <a:xfrm>
              <a:off x="2438400" y="3505717"/>
              <a:ext cx="935038" cy="6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Individuals </a:t>
              </a:r>
            </a:p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Populations</a:t>
              </a:r>
            </a:p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Locations</a:t>
              </a:r>
            </a:p>
          </p:txBody>
        </p:sp>
        <p:sp>
          <p:nvSpPr>
            <p:cNvPr id="19484" name="TextBox 13"/>
            <p:cNvSpPr txBox="1">
              <a:spLocks noChangeArrowheads="1"/>
            </p:cNvSpPr>
            <p:nvPr/>
          </p:nvSpPr>
          <p:spPr bwMode="auto">
            <a:xfrm>
              <a:off x="4343400" y="3505717"/>
              <a:ext cx="1219200" cy="82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Limits</a:t>
              </a:r>
            </a:p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Paths </a:t>
              </a:r>
            </a:p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Streams Transects</a:t>
              </a:r>
            </a:p>
          </p:txBody>
        </p:sp>
        <p:sp>
          <p:nvSpPr>
            <p:cNvPr id="19485" name="TextBox 14"/>
            <p:cNvSpPr txBox="1">
              <a:spLocks noChangeArrowheads="1"/>
            </p:cNvSpPr>
            <p:nvPr/>
          </p:nvSpPr>
          <p:spPr bwMode="auto">
            <a:xfrm>
              <a:off x="6248400" y="3505717"/>
              <a:ext cx="1219200" cy="82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Land Cover Ecoregion Watershed</a:t>
              </a:r>
            </a:p>
            <a:p>
              <a:r>
                <a:rPr lang="en-US" sz="1200">
                  <a:solidFill>
                    <a:schemeClr val="accent1"/>
                  </a:solidFill>
                  <a:latin typeface="Corbel" pitchFamily="34" charset="0"/>
                </a:rPr>
                <a:t>Reef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10800000">
            <a:off x="2438400" y="4800600"/>
            <a:ext cx="2133600" cy="304800"/>
            <a:chOff x="5715000" y="5257800"/>
            <a:chExt cx="2133600" cy="30480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722937" y="5257800"/>
              <a:ext cx="304800" cy="304800"/>
            </a:xfrm>
            <a:prstGeom prst="rect">
              <a:avLst/>
            </a:prstGeom>
            <a:solidFill>
              <a:schemeClr val="tx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027737" y="5257800"/>
              <a:ext cx="304800" cy="304800"/>
            </a:xfrm>
            <a:prstGeom prst="rect">
              <a:avLst/>
            </a:prstGeom>
            <a:solidFill>
              <a:srgbClr val="D9D9D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332537" y="5257800"/>
              <a:ext cx="304800" cy="304800"/>
            </a:xfrm>
            <a:prstGeom prst="rect">
              <a:avLst/>
            </a:prstGeom>
            <a:solidFill>
              <a:srgbClr val="A6A6A6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6629400" y="5257800"/>
              <a:ext cx="304800" cy="304800"/>
            </a:xfrm>
            <a:prstGeom prst="rect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943725" y="5257800"/>
              <a:ext cx="304800" cy="304800"/>
            </a:xfrm>
            <a:prstGeom prst="rect">
              <a:avLst/>
            </a:prstGeom>
            <a:solidFill>
              <a:srgbClr val="595959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248525" y="5257800"/>
              <a:ext cx="304800" cy="304800"/>
            </a:xfrm>
            <a:prstGeom prst="rect">
              <a:avLst/>
            </a:prstGeom>
            <a:solidFill>
              <a:srgbClr val="40404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7553325" y="5257800"/>
              <a:ext cx="304800" cy="304800"/>
            </a:xfrm>
            <a:prstGeom prst="rect">
              <a:avLst/>
            </a:prstGeom>
            <a:solidFill>
              <a:srgbClr val="0D0D0D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 rot="10800000">
            <a:off x="5562600" y="4800600"/>
            <a:ext cx="2133600" cy="304800"/>
            <a:chOff x="5715000" y="5257800"/>
            <a:chExt cx="2133600" cy="3048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715000" y="5257800"/>
              <a:ext cx="304800" cy="3048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019800" y="5257800"/>
              <a:ext cx="304800" cy="304800"/>
            </a:xfrm>
            <a:prstGeom prst="rect">
              <a:avLst/>
            </a:prstGeom>
            <a:solidFill>
              <a:srgbClr val="0000FF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326187" y="5257800"/>
              <a:ext cx="304800" cy="304800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629400" y="5257800"/>
              <a:ext cx="304800" cy="304800"/>
            </a:xfrm>
            <a:prstGeom prst="rect">
              <a:avLst/>
            </a:prstGeom>
            <a:solidFill>
              <a:srgbClr val="7F7F7F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945312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250112" y="5257800"/>
              <a:ext cx="304800" cy="304800"/>
            </a:xfrm>
            <a:prstGeom prst="rect">
              <a:avLst/>
            </a:prstGeom>
            <a:solidFill>
              <a:srgbClr val="80008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554912" y="5257800"/>
              <a:ext cx="304800" cy="3048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19463" name="Text Box 28"/>
          <p:cNvSpPr txBox="1">
            <a:spLocks noChangeArrowheads="1"/>
          </p:cNvSpPr>
          <p:nvPr/>
        </p:nvSpPr>
        <p:spPr bwMode="auto">
          <a:xfrm>
            <a:off x="3048000" y="4427538"/>
            <a:ext cx="661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Scale</a:t>
            </a:r>
          </a:p>
        </p:txBody>
      </p:sp>
      <p:sp>
        <p:nvSpPr>
          <p:cNvPr id="19464" name="Text Box 29"/>
          <p:cNvSpPr txBox="1">
            <a:spLocks noChangeArrowheads="1"/>
          </p:cNvSpPr>
          <p:nvPr/>
        </p:nvSpPr>
        <p:spPr bwMode="auto">
          <a:xfrm>
            <a:off x="6172200" y="4433888"/>
            <a:ext cx="646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70104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371600" y="2819400"/>
            <a:ext cx="2743200" cy="3048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 rot="-5400000">
            <a:off x="152400" y="4191000"/>
            <a:ext cx="2743200" cy="3048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5638800" y="5410200"/>
            <a:ext cx="2743200" cy="304800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 rot="-5400000">
            <a:off x="4191000" y="3962400"/>
            <a:ext cx="2743200" cy="304800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3897</TotalTime>
  <Words>273</Words>
  <Application>Microsoft Macintosh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 Unicode MS</vt:lpstr>
      <vt:lpstr>Arial</vt:lpstr>
      <vt:lpstr>Calibri</vt:lpstr>
      <vt:lpstr>Consolas</vt:lpstr>
      <vt:lpstr>Corbel</vt:lpstr>
      <vt:lpstr>Segoe UI Semibold</vt:lpstr>
      <vt:lpstr>Times New Roman</vt:lpstr>
      <vt:lpstr>Verdana</vt:lpstr>
      <vt:lpstr>Wingdings</vt:lpstr>
      <vt:lpstr>Wingdings 2</vt:lpstr>
      <vt:lpstr>Wingdings 3</vt:lpstr>
      <vt:lpstr>Metro</vt:lpstr>
      <vt:lpstr>PowerPoint Presentation</vt:lpstr>
      <vt:lpstr>PowerPoint Presentation</vt:lpstr>
      <vt:lpstr>Naikoa Aguilar-Amuchastegui</vt:lpstr>
      <vt:lpstr>    </vt:lpstr>
      <vt:lpstr>PowerPoint Presentation</vt:lpstr>
      <vt:lpstr>PowerPoint Presentation</vt:lpstr>
      <vt:lpstr>Representing Cartographic Objects Raster and Vector Data Structures</vt:lpstr>
      <vt:lpstr>Things are represented by Cartographic Objects </vt:lpstr>
      <vt:lpstr>PowerPoint Presentation</vt:lpstr>
      <vt:lpstr>PowerPoint Presentation</vt:lpstr>
      <vt:lpstr>GIS</vt:lpstr>
      <vt:lpstr>PowerPoint Presentation</vt:lpstr>
      <vt:lpstr>PowerPoint Presentation</vt:lpstr>
      <vt:lpstr>We have a Party!</vt:lpstr>
      <vt:lpstr>Network Analysis (Routing)</vt:lpstr>
      <vt:lpstr>Spatial Modeling</vt:lpstr>
      <vt:lpstr>Raster and Vector Data</vt:lpstr>
      <vt:lpstr>PowerPoint Presentation</vt:lpstr>
      <vt:lpstr>PowerPoint Presentation</vt:lpstr>
      <vt:lpstr>PowerPoint Presentation</vt:lpstr>
      <vt:lpstr>PowerPoint Presentation</vt:lpstr>
      <vt:lpstr>“ Today, GIS is to mapping what word processing is to writing”   James Merchant Ph.D</vt:lpstr>
    </vt:vector>
  </TitlesOfParts>
  <Company>University of Nebraska - Lincoln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Merchant</dc:creator>
  <cp:lastModifiedBy>Katherine McCance</cp:lastModifiedBy>
  <cp:revision>321</cp:revision>
  <dcterms:created xsi:type="dcterms:W3CDTF">2004-04-12T20:03:00Z</dcterms:created>
  <dcterms:modified xsi:type="dcterms:W3CDTF">2018-04-10T20:14:13Z</dcterms:modified>
</cp:coreProperties>
</file>